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50245660709301E-2"/>
          <c:y val="0.10781249336783383"/>
          <c:w val="0.46297700015018561"/>
          <c:h val="0.796465071575721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Revenues by Major Source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5C-4930-BAE8-40A04EF8FF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5C-4930-BAE8-40A04EF8FF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5C-4930-BAE8-40A04EF8FF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5C-4930-BAE8-40A04EF8FFD6}"/>
              </c:ext>
            </c:extLst>
          </c:dPt>
          <c:cat>
            <c:strRef>
              <c:f>Sheet1!$A$2:$A$5</c:f>
              <c:strCache>
                <c:ptCount val="4"/>
                <c:pt idx="0">
                  <c:v>State + Federal dollars</c:v>
                </c:pt>
                <c:pt idx="1">
                  <c:v>Larimer County</c:v>
                </c:pt>
                <c:pt idx="2">
                  <c:v>Vocational Revenue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71</c:v>
                </c:pt>
                <c:pt idx="1">
                  <c:v>23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5C-4930-BAE8-40A04EF8F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62197558411465592"/>
          <c:y val="0.13875645061783645"/>
          <c:w val="0.33098071187967992"/>
          <c:h val="0.699524809330412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r="10733"/>
          <a:stretch>
            <a:fillRect/>
          </a:stretch>
        </p:blipFill>
        <p:spPr bwMode="auto">
          <a:xfrm>
            <a:off x="-29991" y="0"/>
            <a:ext cx="12234076" cy="519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303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5389" y="1864943"/>
            <a:ext cx="6461760" cy="2387600"/>
          </a:xfrm>
        </p:spPr>
        <p:txBody>
          <a:bodyPr anchor="b"/>
          <a:lstStyle>
            <a:lvl1pPr algn="r">
              <a:defRPr sz="6000" b="1" i="0" baseline="0">
                <a:latin typeface="PT Sans Narrow" panose="020B0506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5389" y="4371020"/>
            <a:ext cx="6461760" cy="1655762"/>
          </a:xfrm>
        </p:spPr>
        <p:txBody>
          <a:bodyPr/>
          <a:lstStyle>
            <a:lvl1pPr marL="0" indent="0" algn="r">
              <a:buNone/>
              <a:defRPr sz="2400" b="1" i="0" baseline="0">
                <a:latin typeface="PT Sans Caption" panose="020B06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fld id="{737B468A-50B4-46DA-A684-B30FE5F324F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fld id="{8690ED28-06A3-4ED3-9F64-0EB86ABA01B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5695389" cy="284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56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>
                <a:latin typeface="PT Sans Narrow" panose="020B0506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PT Sans Caption" panose="020B0603020203020204" pitchFamily="34" charset="0"/>
              </a:defRPr>
            </a:lvl1pPr>
            <a:lvl2pPr>
              <a:defRPr>
                <a:latin typeface="PT Sans Caption" panose="020B0603020203020204" pitchFamily="34" charset="0"/>
              </a:defRPr>
            </a:lvl2pPr>
            <a:lvl3pPr>
              <a:defRPr>
                <a:latin typeface="PT Sans Caption" panose="020B0603020203020204" pitchFamily="34" charset="0"/>
              </a:defRPr>
            </a:lvl3pPr>
            <a:lvl4pPr>
              <a:defRPr>
                <a:latin typeface="PT Sans Caption" panose="020B0603020203020204" pitchFamily="34" charset="0"/>
              </a:defRPr>
            </a:lvl4pPr>
            <a:lvl5pPr>
              <a:defRPr>
                <a:latin typeface="PT Sans Caption" panose="020B06030202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fld id="{737B468A-50B4-46DA-A684-B30FE5F324F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fld id="{8690ED28-06A3-4ED3-9F64-0EB86ABA0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7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atin typeface="PT Sans Narrow" panose="020B0506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PT Sans Caption" panose="020B06030202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fld id="{737B468A-50B4-46DA-A684-B30FE5F324F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fld id="{8690ED28-06A3-4ED3-9F64-0EB86ABA0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9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latin typeface="PT Sans Narrow" panose="020B0506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latin typeface="PT Sans Caption" panose="020B0603020203020204" pitchFamily="34" charset="0"/>
              </a:defRPr>
            </a:lvl1pPr>
            <a:lvl2pPr>
              <a:defRPr>
                <a:latin typeface="PT Sans Caption" panose="020B0603020203020204" pitchFamily="34" charset="0"/>
              </a:defRPr>
            </a:lvl2pPr>
            <a:lvl3pPr>
              <a:defRPr>
                <a:latin typeface="PT Sans Caption" panose="020B0603020203020204" pitchFamily="34" charset="0"/>
              </a:defRPr>
            </a:lvl3pPr>
            <a:lvl4pPr>
              <a:defRPr>
                <a:latin typeface="PT Sans Caption" panose="020B0603020203020204" pitchFamily="34" charset="0"/>
              </a:defRPr>
            </a:lvl4pPr>
            <a:lvl5pPr>
              <a:defRPr>
                <a:latin typeface="PT Sans Caption" panose="020B06030202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latin typeface="PT Sans Caption" panose="020B0603020203020204" pitchFamily="34" charset="0"/>
              </a:defRPr>
            </a:lvl1pPr>
            <a:lvl2pPr>
              <a:defRPr>
                <a:latin typeface="PT Sans Caption" panose="020B0603020203020204" pitchFamily="34" charset="0"/>
              </a:defRPr>
            </a:lvl2pPr>
            <a:lvl3pPr>
              <a:defRPr>
                <a:latin typeface="PT Sans Caption" panose="020B0603020203020204" pitchFamily="34" charset="0"/>
              </a:defRPr>
            </a:lvl3pPr>
            <a:lvl4pPr>
              <a:defRPr>
                <a:latin typeface="PT Sans Caption" panose="020B0603020203020204" pitchFamily="34" charset="0"/>
              </a:defRPr>
            </a:lvl4pPr>
            <a:lvl5pPr>
              <a:defRPr>
                <a:latin typeface="PT Sans Caption" panose="020B06030202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fld id="{737B468A-50B4-46DA-A684-B30FE5F324F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fld id="{8690ED28-06A3-4ED3-9F64-0EB86ABA0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3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468A-50B4-46DA-A684-B30FE5F324F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ED28-06A3-4ED3-9F64-0EB86ABA0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1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468A-50B4-46DA-A684-B30FE5F324F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ED28-06A3-4ED3-9F64-0EB86ABA0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1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468A-50B4-46DA-A684-B30FE5F324F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ED28-06A3-4ED3-9F64-0EB86ABA0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468A-50B4-46DA-A684-B30FE5F324F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ED28-06A3-4ED3-9F64-0EB86ABA0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468A-50B4-46DA-A684-B30FE5F324F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ED28-06A3-4ED3-9F64-0EB86ABA0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9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</a:defRPr>
            </a:lvl1pPr>
          </a:lstStyle>
          <a:p>
            <a:fld id="{737B468A-50B4-46DA-A684-B30FE5F324F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</a:defRPr>
            </a:lvl1pPr>
          </a:lstStyle>
          <a:p>
            <a:fld id="{8690ED28-06A3-4ED3-9F64-0EB86ABA0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5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PT Sans Narrow" panose="020B0506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PT Sans Caption" panose="020B0603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T Sans Caption" panose="020B06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 Caption" panose="020B06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 Caption" panose="020B06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 Caption" panose="020B06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4546" y="3308733"/>
            <a:ext cx="6461760" cy="2387600"/>
          </a:xfrm>
        </p:spPr>
        <p:txBody>
          <a:bodyPr/>
          <a:lstStyle/>
          <a:p>
            <a:r>
              <a:rPr lang="en-US" sz="13800" dirty="0"/>
              <a:t>Welcome!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87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85681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Comprehensive Services</a:t>
            </a:r>
          </a:p>
          <a:p>
            <a:pPr marL="0" indent="0">
              <a:buNone/>
            </a:pPr>
            <a:r>
              <a:rPr lang="en-US" b="0" dirty="0"/>
              <a:t>Serving adults 18-years or older, with intellectual/developmental disabilities that need 24-hour care.</a:t>
            </a:r>
          </a:p>
          <a:p>
            <a:pPr marL="0" indent="0">
              <a:buNone/>
            </a:pPr>
            <a:r>
              <a:rPr lang="en-US" dirty="0"/>
              <a:t>Goal: </a:t>
            </a:r>
            <a:r>
              <a:rPr lang="en-US" b="0" dirty="0"/>
              <a:t>to provide 24-hour, 7-day a week care defined by individual support plans.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131" y="800709"/>
            <a:ext cx="4969749" cy="565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46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954672" cy="5298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Supported Living Services</a:t>
            </a:r>
          </a:p>
          <a:p>
            <a:pPr marL="0" indent="0">
              <a:buNone/>
            </a:pPr>
            <a:r>
              <a:rPr lang="en-US" sz="2400" b="0" dirty="0"/>
              <a:t>Serving adults 18-years or older, with intellectual/developmental disabilities who require supports to live as independently as possible.</a:t>
            </a:r>
          </a:p>
          <a:p>
            <a:pPr marL="0" indent="0">
              <a:buNone/>
            </a:pPr>
            <a:r>
              <a:rPr lang="en-US" sz="2400" dirty="0"/>
              <a:t>Goal: </a:t>
            </a:r>
            <a:r>
              <a:rPr lang="en-US" sz="2400" b="0" dirty="0"/>
              <a:t>to enable adult participants to make choices, receive needed services and live more independently in their own home or in the family home.</a:t>
            </a:r>
          </a:p>
          <a:p>
            <a:pPr marL="0" indent="0">
              <a:buNone/>
            </a:pPr>
            <a:r>
              <a:rPr lang="en-US" sz="2400" b="0" i="1" dirty="0"/>
              <a:t>Services available include: case management services, personal care services, supported employment services, respite and day program services.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5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397621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Direct Support Services @ Foothills Gateway</a:t>
            </a:r>
          </a:p>
          <a:p>
            <a:pPr marL="0" indent="0">
              <a:buNone/>
            </a:pPr>
            <a:r>
              <a:rPr lang="en-US" b="0" dirty="0"/>
              <a:t>Services provided to adults on-site include: </a:t>
            </a:r>
          </a:p>
          <a:p>
            <a:pPr lvl="1"/>
            <a:r>
              <a:rPr lang="en-US" sz="2800" dirty="0"/>
              <a:t>Special Habilitation</a:t>
            </a:r>
          </a:p>
          <a:p>
            <a:pPr lvl="1"/>
            <a:r>
              <a:rPr lang="en-US" sz="2800" dirty="0"/>
              <a:t>Community Connections</a:t>
            </a:r>
          </a:p>
          <a:p>
            <a:pPr lvl="1"/>
            <a:r>
              <a:rPr lang="en-US" sz="2800" dirty="0"/>
              <a:t>Vocational opportunities</a:t>
            </a:r>
          </a:p>
          <a:p>
            <a:pPr lvl="1"/>
            <a:r>
              <a:rPr lang="en-US" sz="2800" dirty="0"/>
              <a:t>Supported Employment</a:t>
            </a:r>
          </a:p>
          <a:p>
            <a:pPr lvl="1"/>
            <a:r>
              <a:rPr lang="en-US" sz="2800" dirty="0"/>
              <a:t>Transportation</a:t>
            </a:r>
            <a:endParaRPr lang="en-US" sz="2800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047" y="2977099"/>
            <a:ext cx="4993057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3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by the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243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Foothills Gateway has served over </a:t>
            </a:r>
            <a:r>
              <a:rPr lang="en-US" dirty="0"/>
              <a:t>2,600 </a:t>
            </a:r>
            <a:r>
              <a:rPr lang="en-US" b="0" dirty="0"/>
              <a:t>individuals and their families in the last year.</a:t>
            </a:r>
          </a:p>
          <a:p>
            <a:pPr marL="0" indent="0">
              <a:buNone/>
            </a:pPr>
            <a:r>
              <a:rPr lang="en-US" b="0" dirty="0"/>
              <a:t>There are currently </a:t>
            </a:r>
            <a:r>
              <a:rPr lang="en-US" dirty="0"/>
              <a:t>1,217</a:t>
            </a:r>
            <a:r>
              <a:rPr lang="en-US" b="0" dirty="0"/>
              <a:t> individuals and families waiting for services, </a:t>
            </a:r>
            <a:r>
              <a:rPr lang="en-US" dirty="0"/>
              <a:t>348</a:t>
            </a:r>
            <a:r>
              <a:rPr lang="en-US" b="0" dirty="0"/>
              <a:t> of which have an immediate need.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258101"/>
            <a:ext cx="12405815" cy="15558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3677" y="4490113"/>
            <a:ext cx="11218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T Sans Caption" panose="020B0603020203020204" pitchFamily="34" charset="0"/>
              </a:rPr>
              <a:t>Colorado ranks 48</a:t>
            </a:r>
            <a:r>
              <a:rPr lang="en-US" sz="3200" b="1" baseline="30000" dirty="0">
                <a:solidFill>
                  <a:schemeClr val="bg1"/>
                </a:solidFill>
                <a:latin typeface="PT Sans Caption" panose="020B0603020203020204" pitchFamily="34" charset="0"/>
              </a:rPr>
              <a:t>th</a:t>
            </a:r>
            <a:r>
              <a:rPr lang="en-US" sz="3200" b="1" dirty="0">
                <a:solidFill>
                  <a:schemeClr val="bg1"/>
                </a:solidFill>
                <a:latin typeface="PT Sans Caption" panose="020B0603020203020204" pitchFamily="34" charset="0"/>
              </a:rPr>
              <a:t> in the U.S. for I/DD funding, and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PT Sans Caption" panose="020B0603020203020204" pitchFamily="34" charset="0"/>
              </a:rPr>
              <a:t>yet we consistently rank top 10 for quality of services!</a:t>
            </a:r>
          </a:p>
          <a:p>
            <a:endParaRPr lang="en-US" sz="3200" b="1" dirty="0">
              <a:solidFill>
                <a:schemeClr val="bg1"/>
              </a:solidFill>
              <a:latin typeface="PT Sans Caption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63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the money come from?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84554806"/>
              </p:ext>
            </p:extLst>
          </p:nvPr>
        </p:nvGraphicFramePr>
        <p:xfrm>
          <a:off x="0" y="1196137"/>
          <a:ext cx="8697433" cy="5019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5269" y="6215740"/>
            <a:ext cx="1012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PT Sans Caption" panose="020B0603020203020204" pitchFamily="34" charset="0"/>
              </a:rPr>
              <a:t>*Foothills Gateway operates with only 9% overhead*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4146" y="3934538"/>
            <a:ext cx="108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PT Sans Caption" panose="020B0603020203020204" pitchFamily="34" charset="0"/>
              </a:rPr>
              <a:t>71%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9961" y="2967014"/>
            <a:ext cx="108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PT Sans Caption" panose="020B0603020203020204" pitchFamily="34" charset="0"/>
              </a:rPr>
              <a:t>23%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1320" y="1894164"/>
            <a:ext cx="108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PT Sans Caption" panose="020B0603020203020204" pitchFamily="34" charset="0"/>
              </a:rPr>
              <a:t>6%</a:t>
            </a:r>
          </a:p>
        </p:txBody>
      </p:sp>
    </p:spTree>
    <p:extLst>
      <p:ext uri="{BB962C8B-B14F-4D97-AF65-F5344CB8AC3E}">
        <p14:creationId xmlns:p14="http://schemas.microsoft.com/office/powerpoint/2010/main" val="2574727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548271"/>
            <a:ext cx="8748931" cy="2387600"/>
          </a:xfrm>
        </p:spPr>
        <p:txBody>
          <a:bodyPr>
            <a:noAutofit/>
          </a:bodyPr>
          <a:lstStyle/>
          <a:p>
            <a:r>
              <a:rPr lang="en-US" sz="13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9761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Mission &amp;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16579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en-US" b="0" dirty="0"/>
              <a:t>We believe in a life of opportunity, of choice and of dignity for every individual, regardless of age or ability.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en-US" b="0" dirty="0"/>
              <a:t>Our mission is to advocate for and empower individuals with disabilities to lead lives of their choice.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5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1400"/>
              </a:spcBef>
              <a:buNone/>
            </a:pPr>
            <a:r>
              <a:rPr lang="en-US" b="0" dirty="0"/>
              <a:t>In 1972, the Foothills Activity Center of Loveland merged with the Easter Seals Gateway Center in Fort Collins, thus becoming FOOTHILLS GATEWAY.</a:t>
            </a:r>
          </a:p>
          <a:p>
            <a:pPr marL="0" indent="0">
              <a:lnSpc>
                <a:spcPct val="110000"/>
              </a:lnSpc>
              <a:spcBef>
                <a:spcPts val="1400"/>
              </a:spcBef>
              <a:buNone/>
            </a:pPr>
            <a:r>
              <a:rPr lang="en-US" b="0" dirty="0"/>
              <a:t>Over our 45 years, we have improved the lives of thousands of people with intellectual and developmental disabilities by helping to conquer challenges and achieve their maximum potential.</a:t>
            </a:r>
          </a:p>
        </p:txBody>
      </p:sp>
    </p:spTree>
    <p:extLst>
      <p:ext uri="{BB962C8B-B14F-4D97-AF65-F5344CB8AC3E}">
        <p14:creationId xmlns:p14="http://schemas.microsoft.com/office/powerpoint/2010/main" val="224270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55105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en-US" b="0" dirty="0"/>
              <a:t>We provide case management within 15 different programs and waivers, plus 9 direct support services.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en-US" b="0" dirty="0"/>
              <a:t>Programs range from Early Intervention and Family Support to Transportation and Vocational services.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r="15093"/>
          <a:stretch/>
        </p:blipFill>
        <p:spPr>
          <a:xfrm>
            <a:off x="7538939" y="387607"/>
            <a:ext cx="4428471" cy="3619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6" b="21226"/>
          <a:stretch/>
        </p:blipFill>
        <p:spPr>
          <a:xfrm>
            <a:off x="6593305" y="3183167"/>
            <a:ext cx="3541381" cy="3394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351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Children’s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275" y="1690688"/>
            <a:ext cx="7176911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Early Intervention</a:t>
            </a:r>
          </a:p>
          <a:p>
            <a:pPr marL="0" indent="0">
              <a:buNone/>
            </a:pPr>
            <a:r>
              <a:rPr lang="en-US" b="0" dirty="0"/>
              <a:t>Serving families with children 0-3 years-old who have developmental delays or disabilities.</a:t>
            </a:r>
          </a:p>
          <a:p>
            <a:pPr marL="0" indent="0">
              <a:buNone/>
            </a:pPr>
            <a:r>
              <a:rPr lang="en-US" dirty="0"/>
              <a:t>Goal: </a:t>
            </a:r>
            <a:r>
              <a:rPr lang="en-US" b="0" dirty="0"/>
              <a:t>to provide intervention therapies, including occupational, speech and physical, in the home to better prepare children for preschool. </a:t>
            </a:r>
          </a:p>
        </p:txBody>
      </p:sp>
      <p:sp>
        <p:nvSpPr>
          <p:cNvPr id="4" name="Oval 3"/>
          <p:cNvSpPr/>
          <p:nvPr/>
        </p:nvSpPr>
        <p:spPr>
          <a:xfrm>
            <a:off x="8747849" y="637629"/>
            <a:ext cx="3288632" cy="306283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47849" y="1199548"/>
            <a:ext cx="32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T Sans Caption" panose="020B0603020203020204" pitchFamily="34" charset="0"/>
              </a:rPr>
              <a:t>80% of Early Intervention participants don’t need our services after age 3!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64" b="363"/>
          <a:stretch/>
        </p:blipFill>
        <p:spPr>
          <a:xfrm>
            <a:off x="7765717" y="3138540"/>
            <a:ext cx="3448241" cy="31025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336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Children’s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57571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Children’s Home and Community Based Services</a:t>
            </a:r>
          </a:p>
          <a:p>
            <a:pPr marL="0" indent="0">
              <a:buNone/>
            </a:pPr>
            <a:r>
              <a:rPr lang="en-US" b="0" dirty="0"/>
              <a:t>Serving families with children 0-17 years-old, who are at risk of nursing facility or hospital placement.</a:t>
            </a:r>
          </a:p>
          <a:p>
            <a:pPr marL="0" indent="0">
              <a:buNone/>
            </a:pPr>
            <a:r>
              <a:rPr lang="en-US" dirty="0"/>
              <a:t>Goal: </a:t>
            </a:r>
            <a:r>
              <a:rPr lang="en-US" b="0" dirty="0"/>
              <a:t>to provide Medicaid benefits in the home or community to children who would otherwise be ineligible due to excess parental income and/or resources.</a:t>
            </a:r>
          </a:p>
        </p:txBody>
      </p:sp>
    </p:spTree>
    <p:extLst>
      <p:ext uri="{BB962C8B-B14F-4D97-AF65-F5344CB8AC3E}">
        <p14:creationId xmlns:p14="http://schemas.microsoft.com/office/powerpoint/2010/main" val="97202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380" y="365125"/>
            <a:ext cx="4410420" cy="38425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Children’s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418943" cy="503237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Autism Waiver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/>
              <a:t>Serving families with children 0-5 years-old, who have been diagnosed with Autism with intensive behavioral needs that are at risk of institutionalization</a:t>
            </a:r>
          </a:p>
          <a:p>
            <a:pPr marL="0" indent="0">
              <a:buNone/>
            </a:pPr>
            <a:r>
              <a:rPr lang="en-US" dirty="0"/>
              <a:t>Goal: </a:t>
            </a:r>
            <a:r>
              <a:rPr lang="en-US" b="0" dirty="0"/>
              <a:t>to provide Medicaid benefits in the home or community to children who are most in need due to the severity of their disability.</a:t>
            </a:r>
          </a:p>
        </p:txBody>
      </p:sp>
      <p:sp>
        <p:nvSpPr>
          <p:cNvPr id="4" name="Oval 3"/>
          <p:cNvSpPr/>
          <p:nvPr/>
        </p:nvSpPr>
        <p:spPr>
          <a:xfrm>
            <a:off x="8679540" y="3413124"/>
            <a:ext cx="3323771" cy="310378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26284" y="3995523"/>
            <a:ext cx="28302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T Sans Caption" panose="020B0603020203020204" pitchFamily="34" charset="0"/>
              </a:rPr>
              <a:t>The Autism Waiver is a State-Wide program with a 75 person capacity</a:t>
            </a:r>
          </a:p>
        </p:txBody>
      </p:sp>
    </p:spTree>
    <p:extLst>
      <p:ext uri="{BB962C8B-B14F-4D97-AF65-F5344CB8AC3E}">
        <p14:creationId xmlns:p14="http://schemas.microsoft.com/office/powerpoint/2010/main" val="18835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Children’s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2054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Children’s Extensive Support</a:t>
            </a:r>
          </a:p>
          <a:p>
            <a:pPr marL="0" indent="0">
              <a:buNone/>
            </a:pPr>
            <a:r>
              <a:rPr lang="en-US" b="0" dirty="0"/>
              <a:t>Serving families with children 0-17 years-old, with intensive behavioral or medical needs who are at risk of institutionalization.</a:t>
            </a:r>
          </a:p>
          <a:p>
            <a:pPr marL="0" indent="0">
              <a:buNone/>
            </a:pPr>
            <a:r>
              <a:rPr lang="en-US" dirty="0"/>
              <a:t>Goal: </a:t>
            </a:r>
            <a:r>
              <a:rPr lang="en-US" b="0" dirty="0"/>
              <a:t>to provide Medicaid benefits in the home or community to children who are most in need due to the severity of their disability.</a:t>
            </a:r>
          </a:p>
        </p:txBody>
      </p:sp>
    </p:spTree>
    <p:extLst>
      <p:ext uri="{BB962C8B-B14F-4D97-AF65-F5344CB8AC3E}">
        <p14:creationId xmlns:p14="http://schemas.microsoft.com/office/powerpoint/2010/main" val="174619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Support &amp; Services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51171" cy="4734832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Serving families that have one or more family member of any age with a intellectual/developmental disability living in the family home.</a:t>
            </a:r>
          </a:p>
          <a:p>
            <a:pPr marL="0" indent="0">
              <a:buNone/>
            </a:pPr>
            <a:r>
              <a:rPr lang="en-US" dirty="0"/>
              <a:t>Goal: </a:t>
            </a:r>
            <a:r>
              <a:rPr lang="en-US" b="0" dirty="0"/>
              <a:t>to provide information, support, coordination and funding, ensuring the best at-home circumstances possible.</a:t>
            </a:r>
          </a:p>
          <a:p>
            <a:pPr marL="0" indent="0">
              <a:buNone/>
            </a:pPr>
            <a:r>
              <a:rPr lang="en-US" b="0" dirty="0"/>
              <a:t>Funding from FSSP can be put toward respite, adaptive equipment, home modification and more.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649" b="39047"/>
          <a:stretch/>
        </p:blipFill>
        <p:spPr>
          <a:xfrm>
            <a:off x="7148285" y="2720976"/>
            <a:ext cx="3992957" cy="3486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8679">
            <a:off x="9571106" y="1001274"/>
            <a:ext cx="2765424" cy="276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06957"/>
      </p:ext>
    </p:extLst>
  </p:cSld>
  <p:clrMapOvr>
    <a:masterClrMapping/>
  </p:clrMapOvr>
</p:sld>
</file>

<file path=ppt/theme/theme1.xml><?xml version="1.0" encoding="utf-8"?>
<a:theme xmlns:a="http://schemas.openxmlformats.org/drawingml/2006/main" name="FGI-Brand">
  <a:themeElements>
    <a:clrScheme name="FGI Brand">
      <a:dk1>
        <a:sysClr val="windowText" lastClr="000000"/>
      </a:dk1>
      <a:lt1>
        <a:sysClr val="window" lastClr="FFFFFF"/>
      </a:lt1>
      <a:dk2>
        <a:srgbClr val="00303F"/>
      </a:dk2>
      <a:lt2>
        <a:srgbClr val="EFEFEF"/>
      </a:lt2>
      <a:accent1>
        <a:srgbClr val="26A28A"/>
      </a:accent1>
      <a:accent2>
        <a:srgbClr val="FF533D"/>
      </a:accent2>
      <a:accent3>
        <a:srgbClr val="D2304D"/>
      </a:accent3>
      <a:accent4>
        <a:srgbClr val="CAE4D8"/>
      </a:accent4>
      <a:accent5>
        <a:srgbClr val="64DAC4"/>
      </a:accent5>
      <a:accent6>
        <a:srgbClr val="E791A1"/>
      </a:accent6>
      <a:hlink>
        <a:srgbClr val="BDD7EE"/>
      </a:hlink>
      <a:folHlink>
        <a:srgbClr val="C490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259EDF7-BBBD-439F-A42C-CF0F4AB1154C}" vid="{C961A724-529F-4A67-A82D-5ABC0A00DE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FoothillsGateway</Template>
  <TotalTime>35</TotalTime>
  <Words>655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PT Sans</vt:lpstr>
      <vt:lpstr>PT Sans Caption</vt:lpstr>
      <vt:lpstr>PT Sans Narrow</vt:lpstr>
      <vt:lpstr>FGI-Brand</vt:lpstr>
      <vt:lpstr>Welcome!</vt:lpstr>
      <vt:lpstr>Our Mission &amp; Vision</vt:lpstr>
      <vt:lpstr>A Brief History</vt:lpstr>
      <vt:lpstr>What We Do</vt:lpstr>
      <vt:lpstr>Children’s Programs</vt:lpstr>
      <vt:lpstr>Children’s Programs</vt:lpstr>
      <vt:lpstr>Children’s Programs</vt:lpstr>
      <vt:lpstr>Children’s Programs</vt:lpstr>
      <vt:lpstr>Family Support &amp; Services Program</vt:lpstr>
      <vt:lpstr>Adult Programs</vt:lpstr>
      <vt:lpstr>Adult Programs</vt:lpstr>
      <vt:lpstr>Adult Programs</vt:lpstr>
      <vt:lpstr>Total by the Numbers</vt:lpstr>
      <vt:lpstr>Where does the money come from?</vt:lpstr>
      <vt:lpstr>Thank You!</vt:lpstr>
    </vt:vector>
  </TitlesOfParts>
  <Company>Foothills 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Chrissi Gillispie</dc:creator>
  <cp:lastModifiedBy>Elizabeth Sink</cp:lastModifiedBy>
  <cp:revision>1</cp:revision>
  <dcterms:created xsi:type="dcterms:W3CDTF">2018-02-26T20:45:57Z</dcterms:created>
  <dcterms:modified xsi:type="dcterms:W3CDTF">2018-05-02T18:13:45Z</dcterms:modified>
</cp:coreProperties>
</file>